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77" r:id="rId5"/>
    <p:sldId id="263" r:id="rId6"/>
    <p:sldId id="264" r:id="rId7"/>
    <p:sldId id="265" r:id="rId8"/>
    <p:sldId id="266" r:id="rId9"/>
    <p:sldId id="267" r:id="rId10"/>
    <p:sldId id="276" r:id="rId11"/>
    <p:sldId id="268" r:id="rId12"/>
    <p:sldId id="258" r:id="rId13"/>
    <p:sldId id="259" r:id="rId14"/>
    <p:sldId id="269" r:id="rId15"/>
    <p:sldId id="260" r:id="rId16"/>
    <p:sldId id="271" r:id="rId17"/>
    <p:sldId id="270" r:id="rId18"/>
    <p:sldId id="272" r:id="rId19"/>
    <p:sldId id="273" r:id="rId20"/>
    <p:sldId id="274" r:id="rId21"/>
    <p:sldId id="275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F330E2C-E206-4E59-8E36-06B309E5F880}" type="datetimeFigureOut">
              <a:rPr lang="en-US" smtClean="0"/>
              <a:t>8/5/2018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FFE00E9-9F2D-4CC5-A6DB-000A2BFA6B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nimoleadershippopcult.weebl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unRm2zV-s" TargetMode="External"/><Relationship Id="rId2" Type="http://schemas.openxmlformats.org/officeDocument/2006/relationships/hyperlink" Target="https://www.youtube.com/watch?v=VPjgsgLDu0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SuekzYbf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L4HSk4MUU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zMzFGgmQOc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&amp; Definition of Pop Culture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Mr. Morgana</a:t>
            </a:r>
          </a:p>
          <a:p>
            <a:r>
              <a:rPr lang="en-US" sz="2400" dirty="0" smtClean="0"/>
              <a:t>Room 305</a:t>
            </a:r>
          </a:p>
          <a:p>
            <a:r>
              <a:rPr lang="en-US" sz="2400" dirty="0" smtClean="0"/>
              <a:t>Per 3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3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Logistics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a course website that we use FOR EVERYTHING- </a:t>
            </a:r>
          </a:p>
          <a:p>
            <a:r>
              <a:rPr lang="en-US" dirty="0" smtClean="0"/>
              <a:t>Here is the link- HINT YOU MAY WANT TO WRITE THIS DOWN</a:t>
            </a:r>
          </a:p>
          <a:p>
            <a:pPr marL="6858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Animoleadershippopcult.weebly.com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Pop Culture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Taking a Look at What Pop Culture Can Look Like…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77148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You’ll be watching series of videos- for each video do the following:</a:t>
            </a:r>
          </a:p>
          <a:p>
            <a:r>
              <a:rPr lang="en-US" dirty="0" smtClean="0"/>
              <a:t>What do you know about what is being shown?</a:t>
            </a:r>
          </a:p>
          <a:p>
            <a:r>
              <a:rPr lang="en-US" dirty="0" smtClean="0"/>
              <a:t>How do you know what it is? If you don’t know, why don’t you know? </a:t>
            </a:r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Mona Lisa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The Simpsons on FXX</a:t>
            </a:r>
            <a:endParaRPr lang="en-US" dirty="0" smtClean="0"/>
          </a:p>
          <a:p>
            <a:pPr marL="68580" indent="0">
              <a:buNone/>
            </a:pPr>
            <a:r>
              <a:rPr lang="en-US" dirty="0" smtClean="0">
                <a:hlinkClick r:id="rId4"/>
              </a:rPr>
              <a:t>P90X3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28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Pop Culture?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Here’s the fancy definition from somewhere </a:t>
            </a:r>
            <a:r>
              <a:rPr lang="en-US" dirty="0" smtClean="0"/>
              <a:t>legitimate: </a:t>
            </a:r>
            <a:r>
              <a:rPr lang="en-US" i="1" dirty="0" smtClean="0"/>
              <a:t>Popular </a:t>
            </a:r>
            <a:r>
              <a:rPr lang="en-US" i="1" dirty="0"/>
              <a:t>Culture is the </a:t>
            </a:r>
            <a:r>
              <a:rPr lang="en-US" i="1" u="sng" dirty="0">
                <a:solidFill>
                  <a:srgbClr val="FF0000"/>
                </a:solidFill>
              </a:rPr>
              <a:t>arts, artifacts, entertainment, fads, beliefs and values</a:t>
            </a:r>
            <a:r>
              <a:rPr lang="en-US" i="1" dirty="0"/>
              <a:t> that are </a:t>
            </a:r>
            <a:r>
              <a:rPr lang="en-US" i="1" u="sng" dirty="0">
                <a:solidFill>
                  <a:srgbClr val="00B050"/>
                </a:solidFill>
              </a:rPr>
              <a:t>shared</a:t>
            </a:r>
            <a:r>
              <a:rPr lang="en-US" i="1" dirty="0"/>
              <a:t> by large segments of society. 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038600"/>
            <a:ext cx="293932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9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in Pairs…Some Thinking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/>
              <a:t>On a sheet of scratch paper, make a list of objects, individuals and attitudes that are considered Pop Culture: (i.e. TV, music, slang, activities, </a:t>
            </a:r>
            <a:r>
              <a:rPr lang="en-US" b="1" dirty="0" err="1"/>
              <a:t>etc</a:t>
            </a:r>
            <a:r>
              <a:rPr lang="en-US" b="1" dirty="0"/>
              <a:t>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2800" b="1" dirty="0"/>
              <a:t>Now, select one student to go up to board and put down some of these items on the board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Pop Culture Terms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Starting to define Pop Cult…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on Board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800" b="1" dirty="0"/>
              <a:t>Take a look at all items on board, take </a:t>
            </a:r>
            <a:r>
              <a:rPr lang="en-US" sz="2800" b="1" dirty="0">
                <a:solidFill>
                  <a:srgbClr val="00B050"/>
                </a:solidFill>
              </a:rPr>
              <a:t>5 </a:t>
            </a:r>
            <a:r>
              <a:rPr lang="en-US" sz="2800" b="1" dirty="0" err="1">
                <a:solidFill>
                  <a:srgbClr val="00B050"/>
                </a:solidFill>
              </a:rPr>
              <a:t>mins</a:t>
            </a:r>
            <a:r>
              <a:rPr lang="en-US" sz="2800" b="1" dirty="0">
                <a:solidFill>
                  <a:srgbClr val="00B050"/>
                </a:solidFill>
              </a:rPr>
              <a:t> to reflect</a:t>
            </a:r>
            <a:r>
              <a:rPr lang="en-US" sz="2800" b="1" dirty="0"/>
              <a:t> on this question(s) (you may write this in your notebook):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b="1" dirty="0" smtClean="0"/>
              <a:t>How </a:t>
            </a:r>
            <a:r>
              <a:rPr lang="en-US" sz="2800" b="1" dirty="0"/>
              <a:t>do we have access to all these items?  </a:t>
            </a:r>
          </a:p>
          <a:p>
            <a:r>
              <a:rPr lang="en-US" sz="2800" b="1" dirty="0" smtClean="0"/>
              <a:t>What </a:t>
            </a:r>
            <a:r>
              <a:rPr lang="en-US" sz="2800" b="1" dirty="0"/>
              <a:t>happens when a person doesn’t know what these items mean? </a:t>
            </a:r>
          </a:p>
          <a:p>
            <a:r>
              <a:rPr lang="en-US" sz="2800" b="1" dirty="0" smtClean="0"/>
              <a:t>Are </a:t>
            </a:r>
            <a:r>
              <a:rPr lang="en-US" sz="2800" b="1" dirty="0"/>
              <a:t>any of these items important in our lives? Why or why not?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9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Pop Culture?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mtClean="0"/>
              <a:t>AGAIN, Here’s </a:t>
            </a:r>
            <a:r>
              <a:rPr lang="en-US" dirty="0"/>
              <a:t>the fancy definition from somewhere </a:t>
            </a:r>
            <a:r>
              <a:rPr lang="en-US" dirty="0" smtClean="0"/>
              <a:t>legitimate: </a:t>
            </a:r>
            <a:r>
              <a:rPr lang="en-US" i="1" dirty="0" smtClean="0"/>
              <a:t>Popular </a:t>
            </a:r>
            <a:r>
              <a:rPr lang="en-US" i="1" dirty="0"/>
              <a:t>Culture is the </a:t>
            </a:r>
            <a:r>
              <a:rPr lang="en-US" i="1" u="sng" dirty="0">
                <a:solidFill>
                  <a:srgbClr val="FF0000"/>
                </a:solidFill>
              </a:rPr>
              <a:t>arts, artifacts, entertainment, fads, beliefs and values</a:t>
            </a:r>
            <a:r>
              <a:rPr lang="en-US" i="1" dirty="0"/>
              <a:t> that are </a:t>
            </a:r>
            <a:r>
              <a:rPr lang="en-US" i="1" u="sng" dirty="0">
                <a:solidFill>
                  <a:srgbClr val="00B050"/>
                </a:solidFill>
              </a:rPr>
              <a:t>shared</a:t>
            </a:r>
            <a:r>
              <a:rPr lang="en-US" i="1" dirty="0"/>
              <a:t> by large segments of society. 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038600"/>
            <a:ext cx="293932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6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 in Real Life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/>
          <a:lstStyle/>
          <a:p>
            <a:r>
              <a:rPr lang="en-US" dirty="0" smtClean="0"/>
              <a:t>Take a look at the following clip and write down anything that you notice about what is being presented…</a:t>
            </a:r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Japanese Human Tetris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Take 1 min each, in your pairs to share with each other your observations…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Bringing this out to the floor…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 in Real Life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/>
          <a:lstStyle/>
          <a:p>
            <a:r>
              <a:rPr lang="en-US" dirty="0" smtClean="0"/>
              <a:t>Same as the previous clip, write down anything you notice about the clip…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>
                <a:hlinkClick r:id="rId2"/>
              </a:rPr>
              <a:t>SNL Black Jeopardy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Take 1 min each, in your pairs to share with each other your observations…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Bringing this out to the floor…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Pop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you’ve seen two different examples of pop culture… </a:t>
            </a:r>
          </a:p>
          <a:p>
            <a:r>
              <a:rPr lang="en-US" dirty="0" smtClean="0"/>
              <a:t>With your partner, try and work out how they are similar and different…</a:t>
            </a:r>
          </a:p>
          <a:p>
            <a:r>
              <a:rPr lang="en-US" dirty="0" smtClean="0"/>
              <a:t>You’re going to use a simple tool…</a:t>
            </a:r>
          </a:p>
          <a:p>
            <a:r>
              <a:rPr lang="en-US" dirty="0" smtClean="0"/>
              <a:t>A </a:t>
            </a:r>
            <a:r>
              <a:rPr lang="en-US" dirty="0"/>
              <a:t>V</a:t>
            </a:r>
            <a:r>
              <a:rPr lang="en-US" dirty="0" smtClean="0"/>
              <a:t>enn diagram…here is an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Get Our Brains Going…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u="sng" dirty="0" smtClean="0"/>
              <a:t>Preamble</a:t>
            </a:r>
          </a:p>
          <a:p>
            <a:pPr marL="68580" indent="0">
              <a:buNone/>
            </a:pPr>
            <a:r>
              <a:rPr lang="en-US" sz="2900" dirty="0"/>
              <a:t>Look at the following 10 terms and do the following</a:t>
            </a:r>
            <a:r>
              <a:rPr lang="en-US" sz="2900" dirty="0" smtClean="0"/>
              <a:t>:</a:t>
            </a:r>
          </a:p>
          <a:p>
            <a:pPr marL="68580" indent="0">
              <a:buNone/>
            </a:pPr>
            <a:endParaRPr lang="en-US" sz="2900" dirty="0"/>
          </a:p>
          <a:p>
            <a:pPr lvl="0"/>
            <a:r>
              <a:rPr lang="en-US" sz="2900" dirty="0"/>
              <a:t>Give it a definition</a:t>
            </a:r>
          </a:p>
          <a:p>
            <a:pPr lvl="0"/>
            <a:r>
              <a:rPr lang="en-US" sz="2900" dirty="0"/>
              <a:t>How do you know what it means?</a:t>
            </a:r>
          </a:p>
          <a:p>
            <a:pPr lvl="0"/>
            <a:r>
              <a:rPr lang="en-US" sz="2900" dirty="0"/>
              <a:t>What role do these 10 terms play in your life?</a:t>
            </a:r>
          </a:p>
          <a:p>
            <a:pPr lvl="0"/>
            <a:r>
              <a:rPr lang="en-US" sz="2900" dirty="0"/>
              <a:t>Once you are done, switch papers with the person next to you and review each other’s definitions</a:t>
            </a:r>
          </a:p>
          <a:p>
            <a:pPr marL="68580" indent="0">
              <a:buNone/>
            </a:pP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“Google it</a:t>
            </a:r>
            <a:r>
              <a:rPr lang="en-US" b="1" dirty="0" smtClean="0"/>
              <a:t>”</a:t>
            </a:r>
            <a:r>
              <a:rPr lang="en-US" b="1" dirty="0"/>
              <a:t>	</a:t>
            </a:r>
          </a:p>
          <a:p>
            <a:r>
              <a:rPr lang="en-US" b="1" dirty="0" smtClean="0"/>
              <a:t> YouTube Star</a:t>
            </a:r>
            <a:r>
              <a:rPr lang="en-US" b="1" dirty="0"/>
              <a:t>	</a:t>
            </a:r>
          </a:p>
          <a:p>
            <a:r>
              <a:rPr lang="en-US" b="1" dirty="0"/>
              <a:t> </a:t>
            </a:r>
            <a:r>
              <a:rPr lang="en-US" b="1" dirty="0" smtClean="0"/>
              <a:t>Memes</a:t>
            </a:r>
            <a:endParaRPr lang="en-US" b="1" dirty="0"/>
          </a:p>
          <a:p>
            <a:r>
              <a:rPr lang="en-US" b="1" dirty="0" smtClean="0"/>
              <a:t> Snapchat Filters</a:t>
            </a:r>
            <a:endParaRPr lang="en-US" b="1" dirty="0" smtClean="0"/>
          </a:p>
          <a:p>
            <a:r>
              <a:rPr lang="en-US" b="1" dirty="0" smtClean="0"/>
              <a:t> Insta</a:t>
            </a:r>
            <a:r>
              <a:rPr lang="en-US" b="1" dirty="0" smtClean="0"/>
              <a:t>gram</a:t>
            </a:r>
            <a:endParaRPr lang="en-US" b="1" dirty="0"/>
          </a:p>
          <a:p>
            <a:r>
              <a:rPr lang="en-US" b="1" dirty="0" smtClean="0"/>
              <a:t> Memes</a:t>
            </a:r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452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2743200"/>
            <a:ext cx="693419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43388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Japanese Show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45253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SNL </a:t>
            </a:r>
            <a:r>
              <a:rPr lang="en-US" dirty="0" smtClean="0"/>
              <a:t>Black Jeopardy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Debrief for the 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1 min with your partner to take a closer look at what you wrote…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Choose 1 difference and 1 similarity you’d like to bring out </a:t>
            </a:r>
          </a:p>
          <a:p>
            <a:endParaRPr lang="en-US" dirty="0" smtClean="0"/>
          </a:p>
          <a:p>
            <a:r>
              <a:rPr lang="en-US" dirty="0" smtClean="0"/>
              <a:t>Bringing these out to the floor…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1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Session 1 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QUESTIONS SO FAR?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Take 1 min to think about how your idea or concept of Pop Culture has changed after this first session</a:t>
            </a:r>
            <a:endParaRPr lang="en-US" dirty="0"/>
          </a:p>
          <a:p>
            <a:pPr marL="68580" indent="0">
              <a:buNone/>
            </a:pPr>
            <a:r>
              <a:rPr lang="en-US" dirty="0" smtClean="0"/>
              <a:t>I will have everyone share for 15-20 seconds</a:t>
            </a:r>
          </a:p>
          <a:p>
            <a:pPr marL="68580" indent="0">
              <a:buNone/>
            </a:pPr>
            <a:r>
              <a:rPr lang="en-US" dirty="0" smtClean="0"/>
              <a:t>Next session, we will be looking at the Conditions or criteria for something to be labeled Pop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7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elective class that helps to support the </a:t>
            </a:r>
            <a:r>
              <a:rPr lang="en-US" b="1" i="1" dirty="0" smtClean="0"/>
              <a:t>reading, speaking, &amp; writing skills </a:t>
            </a:r>
            <a:r>
              <a:rPr lang="en-US" dirty="0" smtClean="0"/>
              <a:t>you’ll be developing this year for your life after Animo…</a:t>
            </a:r>
          </a:p>
          <a:p>
            <a:r>
              <a:rPr lang="en-US" dirty="0" smtClean="0"/>
              <a:t>But…it’s also a cool, fun class that allows us to have intellectual conversations about some of the most entertaining aspects of our everyday lives…including…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6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</a:t>
            </a:r>
            <a:r>
              <a:rPr lang="en-US" smtClean="0"/>
              <a:t>Are Exploring…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be looking at course by quarters</a:t>
            </a:r>
          </a:p>
          <a:p>
            <a:r>
              <a:rPr lang="en-US" dirty="0" smtClean="0"/>
              <a:t>What is Pop Culture?</a:t>
            </a:r>
          </a:p>
          <a:p>
            <a:r>
              <a:rPr lang="en-US" dirty="0" smtClean="0"/>
              <a:t>Definition of Pop Culture</a:t>
            </a:r>
          </a:p>
          <a:p>
            <a:r>
              <a:rPr lang="en-US" dirty="0" smtClean="0"/>
              <a:t>Pop Culture in Real Life</a:t>
            </a:r>
          </a:p>
          <a:p>
            <a:r>
              <a:rPr lang="en-US" dirty="0" smtClean="0"/>
              <a:t>Compare and Contrast Differences in PC</a:t>
            </a:r>
          </a:p>
          <a:p>
            <a:r>
              <a:rPr lang="en-US" dirty="0" smtClean="0"/>
              <a:t>Debrief and Reflecting on today’s session</a:t>
            </a:r>
          </a:p>
        </p:txBody>
      </p:sp>
    </p:spTree>
    <p:extLst>
      <p:ext uri="{BB962C8B-B14F-4D97-AF65-F5344CB8AC3E}">
        <p14:creationId xmlns:p14="http://schemas.microsoft.com/office/powerpoint/2010/main" val="33771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 by Quarters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Quarter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dirty="0" smtClean="0"/>
              <a:t>Focus will be </a:t>
            </a:r>
            <a:r>
              <a:rPr lang="en-US" b="1" i="1" dirty="0" smtClean="0"/>
              <a:t>The Hero’s Journey</a:t>
            </a:r>
          </a:p>
          <a:p>
            <a:pPr marL="68580" indent="0">
              <a:buNone/>
            </a:pPr>
            <a:r>
              <a:rPr lang="en-US" dirty="0" smtClean="0"/>
              <a:t>We’ll be using 3 films to analyze this concept</a:t>
            </a:r>
          </a:p>
          <a:p>
            <a:r>
              <a:rPr lang="en-US" dirty="0" smtClean="0"/>
              <a:t>Star Wars: Episode IV A New Hope</a:t>
            </a:r>
          </a:p>
          <a:p>
            <a:r>
              <a:rPr lang="en-US" dirty="0" smtClean="0"/>
              <a:t>Motorcycle Diaries</a:t>
            </a:r>
          </a:p>
          <a:p>
            <a:r>
              <a:rPr lang="en-US" dirty="0" smtClean="0"/>
              <a:t>Hunger Games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17430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83643"/>
            <a:ext cx="160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662486"/>
            <a:ext cx="1752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 by Quarters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Quarter 1 Part 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Focus will be </a:t>
            </a:r>
            <a:r>
              <a:rPr lang="en-US" b="1" i="1" dirty="0" smtClean="0"/>
              <a:t>Cult Films-What It means to be an outsider: </a:t>
            </a:r>
          </a:p>
          <a:p>
            <a:pPr marL="68580" indent="0">
              <a:buNone/>
            </a:pPr>
            <a:r>
              <a:rPr lang="en-US" dirty="0" smtClean="0"/>
              <a:t>We’ll be using 4 films to analyze this concept</a:t>
            </a:r>
          </a:p>
          <a:p>
            <a:r>
              <a:rPr lang="en-US" dirty="0" smtClean="0"/>
              <a:t>Night of the Living Dead</a:t>
            </a:r>
          </a:p>
          <a:p>
            <a:r>
              <a:rPr lang="en-US" dirty="0" smtClean="0"/>
              <a:t>Rocky Horror Picture Show</a:t>
            </a:r>
          </a:p>
          <a:p>
            <a:r>
              <a:rPr lang="en-US" dirty="0" smtClean="0"/>
              <a:t>Ferris </a:t>
            </a:r>
            <a:r>
              <a:rPr lang="en-US" dirty="0" err="1" smtClean="0"/>
              <a:t>Bueller’s</a:t>
            </a:r>
            <a:r>
              <a:rPr lang="en-US" dirty="0" smtClean="0"/>
              <a:t> Day Off</a:t>
            </a:r>
          </a:p>
          <a:p>
            <a:r>
              <a:rPr lang="en-US" dirty="0" smtClean="0"/>
              <a:t>Napoleon Dynamite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818" y="2112386"/>
            <a:ext cx="1752600" cy="187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26241"/>
            <a:ext cx="20764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0" y="3990109"/>
            <a:ext cx="1743075" cy="19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865202"/>
            <a:ext cx="1790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9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 by Quarters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Quarter 2 Part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Focus will be </a:t>
            </a:r>
            <a:r>
              <a:rPr lang="en-US" b="1" i="1" dirty="0" smtClean="0"/>
              <a:t>Television Studies-race, class, &amp; gender</a:t>
            </a:r>
          </a:p>
          <a:p>
            <a:pPr marL="68580" indent="0">
              <a:buNone/>
            </a:pPr>
            <a:r>
              <a:rPr lang="en-US" dirty="0" smtClean="0"/>
              <a:t>We’ll be looking at TV shows from different decades including…</a:t>
            </a:r>
          </a:p>
          <a:p>
            <a:r>
              <a:rPr lang="en-US" dirty="0" smtClean="0"/>
              <a:t>I love Lucy</a:t>
            </a:r>
          </a:p>
          <a:p>
            <a:r>
              <a:rPr lang="en-US" dirty="0" smtClean="0"/>
              <a:t>Mad Men</a:t>
            </a:r>
          </a:p>
          <a:p>
            <a:r>
              <a:rPr lang="en-US" dirty="0" smtClean="0"/>
              <a:t>Good Times</a:t>
            </a:r>
          </a:p>
          <a:p>
            <a:r>
              <a:rPr lang="en-US" dirty="0" smtClean="0"/>
              <a:t>Different Strokes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1"/>
            <a:ext cx="1538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945" y="2350078"/>
            <a:ext cx="24384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20" y="4280623"/>
            <a:ext cx="18383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59841"/>
            <a:ext cx="1628775" cy="18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 by Quarters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Quarter 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 smtClean="0"/>
              <a:t>Focus will be </a:t>
            </a:r>
            <a:r>
              <a:rPr lang="en-US" b="1" i="1" dirty="0" smtClean="0"/>
              <a:t>American Popular Music</a:t>
            </a:r>
          </a:p>
          <a:p>
            <a:pPr marL="68580" indent="0">
              <a:buNone/>
            </a:pPr>
            <a:r>
              <a:rPr lang="en-US" dirty="0" smtClean="0"/>
              <a:t>We’ll be looking at how music in the U.S. has developed from 1890-Present- Some Genres:</a:t>
            </a:r>
          </a:p>
          <a:p>
            <a:r>
              <a:rPr lang="en-US" dirty="0" smtClean="0"/>
              <a:t>First commercial music</a:t>
            </a:r>
          </a:p>
          <a:p>
            <a:r>
              <a:rPr lang="en-US" dirty="0" smtClean="0"/>
              <a:t>American Jazz &amp; Blues</a:t>
            </a:r>
          </a:p>
          <a:p>
            <a:r>
              <a:rPr lang="en-US" dirty="0" smtClean="0"/>
              <a:t>Rock N Roll</a:t>
            </a:r>
          </a:p>
          <a:p>
            <a:r>
              <a:rPr lang="en-US" dirty="0" smtClean="0"/>
              <a:t>Punk &amp; Funk</a:t>
            </a:r>
          </a:p>
          <a:p>
            <a:r>
              <a:rPr lang="en-US" dirty="0" smtClean="0"/>
              <a:t>Electronic Music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36618"/>
            <a:ext cx="19716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362200"/>
            <a:ext cx="1857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48087"/>
            <a:ext cx="19145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4267200"/>
            <a:ext cx="2362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2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Culture by Quarters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Quarter 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 smtClean="0"/>
              <a:t>Focus will be </a:t>
            </a:r>
            <a:r>
              <a:rPr lang="en-US" b="1" i="1" dirty="0" smtClean="0"/>
              <a:t>Social Media &amp; Community</a:t>
            </a:r>
          </a:p>
          <a:p>
            <a:pPr marL="68580" indent="0">
              <a:buNone/>
            </a:pPr>
            <a:r>
              <a:rPr lang="en-US" dirty="0" smtClean="0"/>
              <a:t>We’ll be looking at how social media has changed the way we interact with each other</a:t>
            </a:r>
          </a:p>
          <a:p>
            <a:r>
              <a:rPr lang="en-US" dirty="0" smtClean="0"/>
              <a:t>Definitions of community</a:t>
            </a:r>
          </a:p>
          <a:p>
            <a:r>
              <a:rPr lang="en-US" dirty="0" smtClean="0"/>
              <a:t>Influence of Social Media</a:t>
            </a:r>
          </a:p>
          <a:p>
            <a:r>
              <a:rPr lang="en-US" dirty="0" smtClean="0"/>
              <a:t>In Depth look at Facebook</a:t>
            </a:r>
          </a:p>
          <a:p>
            <a:r>
              <a:rPr lang="en-US" i="1" dirty="0" smtClean="0"/>
              <a:t>The Social Network </a:t>
            </a:r>
            <a:r>
              <a:rPr lang="en-US" dirty="0" smtClean="0"/>
              <a:t>film 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16282"/>
            <a:ext cx="2857500" cy="123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951018"/>
            <a:ext cx="3486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7" y="403859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14916</TotalTime>
  <Words>926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Century Gothic</vt:lpstr>
      <vt:lpstr>Wingdings 2</vt:lpstr>
      <vt:lpstr>Austin</vt:lpstr>
      <vt:lpstr>Introduction to &amp; Definition of Pop Culture </vt:lpstr>
      <vt:lpstr>Let’s Get Our Brains Going…</vt:lpstr>
      <vt:lpstr>What this course is…</vt:lpstr>
      <vt:lpstr>What We Are Exploring…</vt:lpstr>
      <vt:lpstr>Pop Culture by Quarters</vt:lpstr>
      <vt:lpstr>Pop Culture by Quarters</vt:lpstr>
      <vt:lpstr>Pop Culture by Quarters</vt:lpstr>
      <vt:lpstr>Pop Culture by Quarters</vt:lpstr>
      <vt:lpstr>Pop Culture by Quarters</vt:lpstr>
      <vt:lpstr>Some Logistics To Know…</vt:lpstr>
      <vt:lpstr>Taking a Look at What Pop Culture Can Look Like…</vt:lpstr>
      <vt:lpstr>What is Pop Culture?</vt:lpstr>
      <vt:lpstr>Working in Pairs…Some Thinking</vt:lpstr>
      <vt:lpstr>Defining Pop Culture Terms</vt:lpstr>
      <vt:lpstr>Starting to define Pop Cult…</vt:lpstr>
      <vt:lpstr>What is Pop Culture?</vt:lpstr>
      <vt:lpstr>Pop Culture in Real Life</vt:lpstr>
      <vt:lpstr>Pop Culture in Real Life</vt:lpstr>
      <vt:lpstr>Comparing Pop Culture</vt:lpstr>
      <vt:lpstr>Venn Diagram Comparison</vt:lpstr>
      <vt:lpstr>Last Debrief for the day…</vt:lpstr>
      <vt:lpstr>Wrapping Session 1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&amp; Definition of Pop Culture</dc:title>
  <dc:creator>Paul Morgana</dc:creator>
  <cp:lastModifiedBy>Paul Morgana</cp:lastModifiedBy>
  <cp:revision>28</cp:revision>
  <dcterms:created xsi:type="dcterms:W3CDTF">2013-08-12T21:12:39Z</dcterms:created>
  <dcterms:modified xsi:type="dcterms:W3CDTF">2018-08-05T21:23:38Z</dcterms:modified>
</cp:coreProperties>
</file>